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B484CD-A76F-47DF-A89D-BC82D456ECD3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1239E0-2C79-4449-935E-1C662F5F4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383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239E0-2C79-4449-935E-1C662F5F4F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40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D6FC-719E-426F-86D7-DF2BBD089784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5589-79F9-43F7-A4E5-23209878D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599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D6FC-719E-426F-86D7-DF2BBD089784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5589-79F9-43F7-A4E5-23209878D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017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D6FC-719E-426F-86D7-DF2BBD089784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5589-79F9-43F7-A4E5-23209878D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388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D6FC-719E-426F-86D7-DF2BBD089784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5589-79F9-43F7-A4E5-23209878D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098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D6FC-719E-426F-86D7-DF2BBD089784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5589-79F9-43F7-A4E5-23209878D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277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D6FC-719E-426F-86D7-DF2BBD089784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5589-79F9-43F7-A4E5-23209878D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616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D6FC-719E-426F-86D7-DF2BBD089784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5589-79F9-43F7-A4E5-23209878D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768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D6FC-719E-426F-86D7-DF2BBD089784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5589-79F9-43F7-A4E5-23209878D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807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D6FC-719E-426F-86D7-DF2BBD089784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5589-79F9-43F7-A4E5-23209878D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463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D6FC-719E-426F-86D7-DF2BBD089784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5589-79F9-43F7-A4E5-23209878D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116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D6FC-719E-426F-86D7-DF2BBD089784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5589-79F9-43F7-A4E5-23209878D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585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D6FC-719E-426F-86D7-DF2BBD089784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85589-79F9-43F7-A4E5-23209878D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256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2.bp.blogspot.com/_qksBGP-xagQ/TJycRYCqdeI/AAAAAAAAAV8/mWWujtqnb-4/s1600/tiktaalik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http://calspace.ucsd.edu/virtualmuseum/images/raw/DLH_Fig5_2_1.jpg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http://www.cals.ncsu.edu/course/ent425/tutorial/Ecology/peppered_moth02.jpg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campus.udayton.edu/~INSS/Dillon230/WebUNIT-III/2ArtificialSelection-cabbage_files/image002.gi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Unit 1, Part 1 Notes – Evolution Basics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09672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25963"/>
          </a:xfrm>
        </p:spPr>
        <p:txBody>
          <a:bodyPr/>
          <a:lstStyle/>
          <a:p>
            <a:r>
              <a:rPr lang="en-US" dirty="0" smtClean="0"/>
              <a:t>Transitional Fossils</a:t>
            </a:r>
            <a:endParaRPr lang="en-US" dirty="0"/>
          </a:p>
        </p:txBody>
      </p:sp>
      <p:pic>
        <p:nvPicPr>
          <p:cNvPr id="8194" name="il_fi" descr="http://2.bp.blogspot.com/_qksBGP-xagQ/TJycRYCqdeI/AAAAAAAAAV8/mWWujtqnb-4/s1600/tiktaalik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0"/>
            <a:ext cx="3914429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6" descr="http://upload.wikimedia.org/wikipedia/commons/1/11/Archaeopteryx_lithographica_(Eichst%C3%A4tter_Specimen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70390"/>
            <a:ext cx="3446329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7" descr="http://upload.wikimedia.org/wikipedia/commons/b/b3/Archeopteryx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664" y="3429000"/>
            <a:ext cx="2362200" cy="305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0804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r>
              <a:rPr lang="en-US" dirty="0" smtClean="0"/>
              <a:t>Comparative Anatomy – Homologous Structures</a:t>
            </a:r>
            <a:endParaRPr lang="en-US" dirty="0"/>
          </a:p>
        </p:txBody>
      </p:sp>
      <p:pic>
        <p:nvPicPr>
          <p:cNvPr id="9218" name="Picture 18" descr="http://upload.wikimedia.org/wikipedia/commons/5/5b/Evolution_p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23999"/>
            <a:ext cx="7010400" cy="4976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6667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r>
              <a:rPr lang="en-US" dirty="0" smtClean="0"/>
              <a:t>Comparative Anatomy – Analogous Structures</a:t>
            </a:r>
            <a:endParaRPr lang="en-US" dirty="0"/>
          </a:p>
        </p:txBody>
      </p:sp>
      <p:pic>
        <p:nvPicPr>
          <p:cNvPr id="10242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394534"/>
            <a:ext cx="5105400" cy="1938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http://www.vce.bioninja.com.au/_Media/analogous_structures_med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3620689"/>
            <a:ext cx="4762500" cy="2589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4603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en-US" dirty="0" smtClean="0"/>
              <a:t>Vestigial Organs</a:t>
            </a:r>
            <a:endParaRPr lang="en-US" dirty="0"/>
          </a:p>
        </p:txBody>
      </p:sp>
      <p:pic>
        <p:nvPicPr>
          <p:cNvPr id="11266" name="Picture 2" descr="whale hi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00200"/>
            <a:ext cx="465366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 descr="http://creationrevolution.com/wp-content/uploads/2011/12/12-13-11-icr-071006-appendi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2800"/>
            <a:ext cx="4023241" cy="29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3417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en-US" dirty="0" smtClean="0"/>
              <a:t>Comparative </a:t>
            </a:r>
            <a:r>
              <a:rPr lang="en-US" dirty="0" err="1" smtClean="0"/>
              <a:t>Embyrology</a:t>
            </a:r>
            <a:endParaRPr lang="en-US" dirty="0"/>
          </a:p>
        </p:txBody>
      </p:sp>
      <p:pic>
        <p:nvPicPr>
          <p:cNvPr id="12290" name="Picture 2" descr="http://ncse.com/files/images/haeckel4th.img_assist_cust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590800"/>
            <a:ext cx="4876800" cy="382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http://calspace.ucsd.edu/virtualmuseum/images/raw/DLH_Fig5_2_1.jpg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19200"/>
            <a:ext cx="3724275" cy="114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8757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4525963"/>
          </a:xfrm>
        </p:spPr>
        <p:txBody>
          <a:bodyPr/>
          <a:lstStyle/>
          <a:p>
            <a:r>
              <a:rPr lang="en-US" dirty="0" smtClean="0"/>
              <a:t>Comparative Biochemistry</a:t>
            </a:r>
            <a:endParaRPr lang="en-US" dirty="0"/>
          </a:p>
        </p:txBody>
      </p:sp>
      <p:pic>
        <p:nvPicPr>
          <p:cNvPr id="13314" name="Picture 2" descr="cytochrome se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447800"/>
            <a:ext cx="5988809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68430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r>
              <a:rPr lang="en-US" dirty="0" smtClean="0"/>
              <a:t>Observable Evolution</a:t>
            </a:r>
            <a:endParaRPr lang="en-US" dirty="0"/>
          </a:p>
        </p:txBody>
      </p:sp>
      <p:pic>
        <p:nvPicPr>
          <p:cNvPr id="14338" name="il_fi" descr="http://www.cals.ncsu.edu/course/ent425/tutorial/Ecology/peppered_moth02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077375"/>
            <a:ext cx="4220364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9816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A. What </a:t>
            </a:r>
            <a:r>
              <a:rPr lang="en-US" dirty="0"/>
              <a:t>is biology and what are the characteristics of life?</a:t>
            </a:r>
            <a:r>
              <a:rPr lang="en-US" b="1" u="sng" dirty="0"/>
              <a:t/>
            </a:r>
            <a:br>
              <a:rPr lang="en-US" b="1" u="sng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r>
              <a:rPr lang="en-US" dirty="0" smtClean="0"/>
              <a:t>This is a review from Pre-AP Biology… you can read this on your own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pic>
        <p:nvPicPr>
          <p:cNvPr id="1026" name="Picture 2" descr="http://moodle.houstonisd.org/LAMARHS/pluginfile.php/23973/mod_label/intro/biology%20is%20lif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733800"/>
            <a:ext cx="579120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961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B. What is evolution?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Evolution</a:t>
            </a:r>
            <a:endParaRPr lang="en-US" dirty="0"/>
          </a:p>
        </p:txBody>
      </p:sp>
      <p:pic>
        <p:nvPicPr>
          <p:cNvPr id="2050" name="Picture 2" descr="https://cdn.psychologytoday.com/sites/default/files/styles/article-inline-half/public/blogs/38/2009/01/3116-76084.jpg?itok=KVFkW8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295400"/>
            <a:ext cx="3505200" cy="5027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1953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10600" cy="1173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C.</a:t>
            </a:r>
            <a:r>
              <a:rPr lang="en-US" dirty="0"/>
              <a:t> </a:t>
            </a:r>
            <a:r>
              <a:rPr lang="en-US" dirty="0" smtClean="0"/>
              <a:t>Which scientists helped develop our current understanding of evolution?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r>
              <a:rPr lang="en-US" dirty="0" smtClean="0"/>
              <a:t>James Hutton</a:t>
            </a:r>
          </a:p>
          <a:p>
            <a:r>
              <a:rPr lang="en-US" dirty="0" smtClean="0"/>
              <a:t>Charles Lyell</a:t>
            </a:r>
          </a:p>
          <a:p>
            <a:r>
              <a:rPr lang="en-US" dirty="0" smtClean="0"/>
              <a:t>Thomas Malthus</a:t>
            </a:r>
          </a:p>
        </p:txBody>
      </p:sp>
      <p:pic>
        <p:nvPicPr>
          <p:cNvPr id="3074" name="Picture 2" descr="http://www.riversearch.com/wp-content/uploads/2014/08/colorado_flo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406066"/>
            <a:ext cx="4783033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750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8229600" cy="4525963"/>
          </a:xfrm>
        </p:spPr>
        <p:txBody>
          <a:bodyPr/>
          <a:lstStyle/>
          <a:p>
            <a:r>
              <a:rPr lang="en-US" dirty="0" smtClean="0"/>
              <a:t>Jean Baptiste Lamarck</a:t>
            </a:r>
          </a:p>
          <a:p>
            <a:pPr marL="0" indent="0">
              <a:buNone/>
            </a:pPr>
            <a:r>
              <a:rPr lang="en-US" dirty="0" smtClean="0"/>
              <a:t>	-Use and Disuse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-Inheritance of Acquired Characteristics</a:t>
            </a:r>
          </a:p>
        </p:txBody>
      </p:sp>
      <p:pic>
        <p:nvPicPr>
          <p:cNvPr id="4098" name="Picture 2" descr="http://cdn.yourarticlelibrary.com/wp-content/uploads/2013/11/image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496845"/>
            <a:ext cx="6019800" cy="345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838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179" y="381000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D. How did Charles Darwin incorporate the work of these scientists in his theory of evolution?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5791200" cy="1828800"/>
          </a:xfrm>
        </p:spPr>
        <p:txBody>
          <a:bodyPr/>
          <a:lstStyle/>
          <a:p>
            <a:r>
              <a:rPr lang="en-US" dirty="0" smtClean="0"/>
              <a:t>Natural selection – variation, differential survival and reproduction, heredity</a:t>
            </a:r>
            <a:endParaRPr lang="en-US" dirty="0"/>
          </a:p>
        </p:txBody>
      </p:sp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524000"/>
            <a:ext cx="1752600" cy="4994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7568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/>
          <a:lstStyle/>
          <a:p>
            <a:r>
              <a:rPr lang="en-US" dirty="0" smtClean="0"/>
              <a:t>Vocabulary: Adaptations, fitness</a:t>
            </a:r>
            <a:endParaRPr lang="en-US" dirty="0"/>
          </a:p>
        </p:txBody>
      </p:sp>
      <p:pic>
        <p:nvPicPr>
          <p:cNvPr id="6146" name="Picture 2" descr="https://s-media-cache-ak0.pinimg.com/originals/3a/8d/21/3a8d2195bfabad750814c693a3eacf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0"/>
            <a:ext cx="7486650" cy="456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857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25963"/>
          </a:xfrm>
        </p:spPr>
        <p:txBody>
          <a:bodyPr/>
          <a:lstStyle/>
          <a:p>
            <a:r>
              <a:rPr lang="en-US" dirty="0" smtClean="0"/>
              <a:t>Revising myths about evolution: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-Evolution / natural selection cannot 	create new gene forms… only mutation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can do this</a:t>
            </a:r>
          </a:p>
          <a:p>
            <a:pPr marL="0" indent="0">
              <a:buNone/>
            </a:pPr>
            <a:r>
              <a:rPr lang="en-US" dirty="0" smtClean="0"/>
              <a:t>	-Adaptations are specific to a particular 	environment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-A scientific theory is backed by A LOT of 	evidence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24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E. Evidence for Darwin’s Theory of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Artificial selection</a:t>
            </a:r>
            <a:endParaRPr lang="en-US" dirty="0"/>
          </a:p>
        </p:txBody>
      </p:sp>
      <p:pic>
        <p:nvPicPr>
          <p:cNvPr id="7170" name="il_fi" descr="http://campus.udayton.edu/~INSS/Dillon230/WebUNIT-III/2ArtificialSelection-cabbage_files/image002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617237"/>
            <a:ext cx="4800600" cy="341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7908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136</Words>
  <Application>Microsoft Office PowerPoint</Application>
  <PresentationFormat>On-screen Show (4:3)</PresentationFormat>
  <Paragraphs>30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Unit 1, Part 1 Notes – Evolution Basics</vt:lpstr>
      <vt:lpstr>A. What is biology and what are the characteristics of life? </vt:lpstr>
      <vt:lpstr>B. What is evolution?</vt:lpstr>
      <vt:lpstr>C. Which scientists helped develop our current understanding of evolution?</vt:lpstr>
      <vt:lpstr>PowerPoint Presentation</vt:lpstr>
      <vt:lpstr>D. How did Charles Darwin incorporate the work of these scientists in his theory of evolution?</vt:lpstr>
      <vt:lpstr>PowerPoint Presentation</vt:lpstr>
      <vt:lpstr>PowerPoint Presentation</vt:lpstr>
      <vt:lpstr>E. Evidence for Darwin’s Theory of Evolution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Prince William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1, Part 1 Notes – Evolution Basics</dc:title>
  <dc:creator>PWCS Users</dc:creator>
  <cp:lastModifiedBy>PWCS Users</cp:lastModifiedBy>
  <cp:revision>4</cp:revision>
  <dcterms:created xsi:type="dcterms:W3CDTF">2015-08-20T15:31:23Z</dcterms:created>
  <dcterms:modified xsi:type="dcterms:W3CDTF">2015-08-20T16:16:27Z</dcterms:modified>
</cp:coreProperties>
</file>